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0_A4B81B2D.xml" ContentType="application/vnd.ms-powerpoint.comments+xml"/>
  <Override PartName="/ppt/comments/modernComment_11B_4C1BA4AF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notesMasterIdLst>
    <p:notesMasterId r:id="rId28"/>
  </p:notesMasterIdLst>
  <p:handoutMasterIdLst>
    <p:handoutMasterId r:id="rId29"/>
  </p:handoutMasterIdLst>
  <p:sldIdLst>
    <p:sldId id="263" r:id="rId6"/>
    <p:sldId id="277" r:id="rId7"/>
    <p:sldId id="284" r:id="rId8"/>
    <p:sldId id="278" r:id="rId9"/>
    <p:sldId id="279" r:id="rId10"/>
    <p:sldId id="270" r:id="rId11"/>
    <p:sldId id="288" r:id="rId12"/>
    <p:sldId id="282" r:id="rId13"/>
    <p:sldId id="286" r:id="rId14"/>
    <p:sldId id="276" r:id="rId15"/>
    <p:sldId id="289" r:id="rId16"/>
    <p:sldId id="275" r:id="rId17"/>
    <p:sldId id="280" r:id="rId18"/>
    <p:sldId id="281" r:id="rId19"/>
    <p:sldId id="285" r:id="rId20"/>
    <p:sldId id="271" r:id="rId21"/>
    <p:sldId id="272" r:id="rId22"/>
    <p:sldId id="283" r:id="rId23"/>
    <p:sldId id="292" r:id="rId24"/>
    <p:sldId id="259" r:id="rId25"/>
    <p:sldId id="265" r:id="rId26"/>
    <p:sldId id="266" r:id="rId27"/>
  </p:sldIdLst>
  <p:sldSz cx="9144000" cy="5143500" type="screen16x9"/>
  <p:notesSz cx="6797675" cy="9928225"/>
  <p:defaultTextStyle>
    <a:defPPr>
      <a:defRPr lang="en-GB"/>
    </a:defPPr>
    <a:lvl1pPr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25178" indent="31731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851942" indent="61873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278703" indent="92016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705470" indent="122159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4536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1442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198350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5257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E52EB3-C8A1-45DD-8755-F92B7B5455BE}">
          <p14:sldIdLst>
            <p14:sldId id="263"/>
            <p14:sldId id="277"/>
            <p14:sldId id="284"/>
            <p14:sldId id="278"/>
            <p14:sldId id="279"/>
            <p14:sldId id="270"/>
            <p14:sldId id="288"/>
            <p14:sldId id="282"/>
            <p14:sldId id="286"/>
            <p14:sldId id="276"/>
            <p14:sldId id="289"/>
            <p14:sldId id="275"/>
            <p14:sldId id="280"/>
            <p14:sldId id="281"/>
            <p14:sldId id="285"/>
            <p14:sldId id="271"/>
            <p14:sldId id="272"/>
            <p14:sldId id="283"/>
            <p14:sldId id="292"/>
            <p14:sldId id="259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721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39AD68-76CF-1611-450C-4CE64BBF4F8F}" name="Ethan Sykes" initials="ES" userId="S::esykes@dstl.gov.uk::4b091e89-bb06-4776-a4e0-eab9b4e72b90" providerId="AD"/>
  <p188:author id="{985EA0C9-52FD-6E1D-4001-3D6FDF3779A3}" name="Matt Gibb" initials="MG" userId="S::MPGIBB@dstl.gov.uk::b3a0b69a-338b-4b65-b77c-608c75547c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19"/>
    <a:srgbClr val="FF5050"/>
    <a:srgbClr val="96D7E6"/>
    <a:srgbClr val="616161"/>
    <a:srgbClr val="FDDD3E"/>
    <a:srgbClr val="13022D"/>
    <a:srgbClr val="120228"/>
    <a:srgbClr val="14022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5332" autoAdjust="0"/>
  </p:normalViewPr>
  <p:slideViewPr>
    <p:cSldViewPr snapToObjects="1">
      <p:cViewPr varScale="1">
        <p:scale>
          <a:sx n="143" d="100"/>
          <a:sy n="143" d="100"/>
        </p:scale>
        <p:origin x="132" y="384"/>
      </p:cViewPr>
      <p:guideLst>
        <p:guide orient="horz" pos="2041"/>
        <p:guide pos="2721"/>
        <p:guide orient="horz" pos="1620"/>
        <p:guide pos="2879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73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omments/modernComment_110_A4B81B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58F6D5-0DBC-4AFB-9355-BF94F04BC059}" authorId="{985EA0C9-52FD-6E1D-4001-3D6FDF3779A3}" status="resolved" created="2025-07-03T09:08:07.156" complete="100000">
    <pc:sldMkLst xmlns:pc="http://schemas.microsoft.com/office/powerpoint/2013/main/command">
      <pc:docMk/>
      <pc:sldMk cId="2763529005" sldId="272"/>
    </pc:sldMkLst>
    <p188:txBody>
      <a:bodyPr/>
      <a:lstStyle/>
      <a:p>
        <a:r>
          <a:rPr lang="en-GB"/>
          <a:t>Lots of blank space. Can this slide not be combined with the previous one?</a:t>
        </a:r>
      </a:p>
    </p188:txBody>
  </p188:cm>
</p188:cmLst>
</file>

<file path=ppt/comments/modernComment_11B_4C1BA4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32F2ED-5191-4DF0-AB6A-C37C53C416E7}" authorId="{985EA0C9-52FD-6E1D-4001-3D6FDF3779A3}" status="resolved" created="2025-07-03T09:13:52.910" complete="100000">
    <pc:sldMkLst xmlns:pc="http://schemas.microsoft.com/office/powerpoint/2013/main/command">
      <pc:docMk/>
      <pc:sldMk cId="1276880047" sldId="283"/>
    </pc:sldMkLst>
    <p188:txBody>
      <a:bodyPr/>
      <a:lstStyle/>
      <a:p>
        <a:r>
          <a:rPr lang="en-GB"/>
          <a:t>The word "Therefore" can be deleted, I suggest. In fact, delete the first few words in the sentence and start it as "Run more games…"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4AA160-8698-40F6-AC9B-B5621755D4AB}" type="datetime1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AD9203-612B-4DA4-921D-5039DF7F7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91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5338" y="742950"/>
            <a:ext cx="5207000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2575" y="3870325"/>
            <a:ext cx="6232525" cy="5313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03C9E-463D-47B2-8BF7-CCC2C082E4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162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5178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1942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8703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05470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31928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8312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4699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1085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74529AC-4DD5-4A96-9139-B6F1FA3FF237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6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910198E-C26B-4D71-B47A-48177A4135DF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1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14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can look complicated but it only requires one facilitator and players swiftly learn to play to their strengths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07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change that was necessary was to give each player an explicit nuclear capability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1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made the previous change it was then necessary to add new actions players with nuclear capabilities could take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4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Finally it was necessary to account for the use of non-strategic nuclear weapons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4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A21E9C-4AD6-4516-8279-163870F7E846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7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0735BF9-7A5D-47AF-B563-F9A595AF7A91}" type="datetime1">
              <a:rPr lang="en-GB" smtClean="0"/>
              <a:t>04/07/2025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4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company/dstl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dstlmod" TargetMode="External"/><Relationship Id="rId5" Type="http://schemas.openxmlformats.org/officeDocument/2006/relationships/image" Target="../media/image5.emf"/><Relationship Id="rId4" Type="http://schemas.openxmlformats.org/officeDocument/2006/relationships/hyperlink" Target="https://www.gov.uk/government/organisations/defence-science-and-technology-laboratory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159990" y="2715394"/>
            <a:ext cx="8240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3967" y="2931790"/>
            <a:ext cx="9144000" cy="682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400" spc="38" baseline="0" dirty="0">
                <a:solidFill>
                  <a:schemeClr val="tx1"/>
                </a:solidFill>
              </a:defRPr>
            </a:lvl1pPr>
          </a:lstStyle>
          <a:p>
            <a:pPr marL="171450" lvl="0" indent="-171450" algn="ctr" defTabSz="638957" fontAlgn="base">
              <a:lnSpc>
                <a:spcPct val="120000"/>
              </a:lnSpc>
              <a:spcBef>
                <a:spcPts val="225"/>
              </a:spcBef>
              <a:spcAft>
                <a:spcPct val="0"/>
              </a:spcAft>
              <a:buClr>
                <a:srgbClr val="C00000"/>
              </a:buClr>
            </a:pPr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51520" y="4297483"/>
            <a:ext cx="720080" cy="5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460433" y="4299942"/>
            <a:ext cx="372881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-56611" y="1626504"/>
            <a:ext cx="9144000" cy="916512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10154" y="4895733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6300192" y="4313337"/>
            <a:ext cx="267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B9E6D04-37F6-4D9D-99BF-58FDA71A092A}" type="datetime1">
              <a:rPr lang="en-GB" smtClean="0"/>
              <a:pPr algn="r"/>
              <a:t>04/07/2025</a:t>
            </a:fld>
            <a:r>
              <a:rPr lang="en-GB" dirty="0"/>
              <a:t>  </a:t>
            </a:r>
            <a:r>
              <a:rPr lang="en-GB" dirty="0">
                <a:solidFill>
                  <a:srgbClr val="CE2256"/>
                </a:solidFill>
              </a:rPr>
              <a:t>/  </a:t>
            </a:r>
            <a:r>
              <a:rPr lang="en-GB" dirty="0"/>
              <a:t>© Crown copyright  2025 Dstl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336"/>
            <a:ext cx="1152128" cy="8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34400" y="1131590"/>
            <a:ext cx="7675200" cy="32434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556647" y="2865521"/>
            <a:ext cx="2030707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38957" rtl="0" eaLnBrk="1" fontAlgn="base" latinLnBrk="0" hangingPunct="1">
              <a:lnSpc>
                <a:spcPts val="2138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Discover more</a:t>
            </a: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33" name="Group 32" descr="LinkedIn logo linking to DSTL's LinkedIn page" title="LinkedIn logo"/>
          <p:cNvGrpSpPr/>
          <p:nvPr userDrawn="1"/>
        </p:nvGrpSpPr>
        <p:grpSpPr>
          <a:xfrm>
            <a:off x="4444883" y="3253955"/>
            <a:ext cx="250346" cy="250346"/>
            <a:chOff x="3770679" y="3312422"/>
            <a:chExt cx="339448" cy="339448"/>
          </a:xfrm>
        </p:grpSpPr>
        <p:sp>
          <p:nvSpPr>
            <p:cNvPr id="34" name="Oval 33">
              <a:hlinkClick r:id="rId2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Picture 41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43" name="Group 42" descr="Gov.UK logo linking to DSTL's Gov.UK page" title="Gov.UK logo"/>
          <p:cNvGrpSpPr/>
          <p:nvPr userDrawn="1"/>
        </p:nvGrpSpPr>
        <p:grpSpPr>
          <a:xfrm>
            <a:off x="4819062" y="3253955"/>
            <a:ext cx="250346" cy="250346"/>
            <a:chOff x="5039123" y="3312422"/>
            <a:chExt cx="339448" cy="339448"/>
          </a:xfrm>
        </p:grpSpPr>
        <p:sp>
          <p:nvSpPr>
            <p:cNvPr id="44" name="Oval 43">
              <a:hlinkClick r:id="rId4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Picture 44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385" y="3245744"/>
            <a:ext cx="278828" cy="279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9662"/>
            <a:ext cx="1152128" cy="8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1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3867151" cy="32393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4550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31591"/>
            <a:ext cx="8630716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029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36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28925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2236" y="1131589"/>
            <a:ext cx="4140000" cy="324000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251520" y="1131589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66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58655"/>
            <a:ext cx="9144000" cy="4384843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319789" indent="0">
              <a:buNone/>
              <a:defRPr sz="1950"/>
            </a:lvl2pPr>
            <a:lvl3pPr marL="639579" indent="0">
              <a:buNone/>
              <a:defRPr sz="1650"/>
            </a:lvl3pPr>
            <a:lvl4pPr marL="959368" indent="0">
              <a:buNone/>
              <a:defRPr sz="1425"/>
            </a:lvl4pPr>
            <a:lvl5pPr marL="1279157" indent="0">
              <a:buNone/>
              <a:defRPr sz="1425"/>
            </a:lvl5pPr>
            <a:lvl6pPr marL="1598946" indent="0">
              <a:buNone/>
              <a:defRPr sz="1425"/>
            </a:lvl6pPr>
            <a:lvl7pPr marL="1918734" indent="0">
              <a:buNone/>
              <a:defRPr sz="1425"/>
            </a:lvl7pPr>
            <a:lvl8pPr marL="2238524" indent="0">
              <a:buNone/>
              <a:defRPr sz="1425"/>
            </a:lvl8pPr>
            <a:lvl9pPr marL="2558314" indent="0">
              <a:buNone/>
              <a:defRPr sz="1425"/>
            </a:lvl9pPr>
          </a:lstStyle>
          <a:p>
            <a:pPr lvl="0"/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51177" y="4396588"/>
            <a:ext cx="3384551" cy="193899"/>
          </a:xfrm>
        </p:spPr>
        <p:txBody>
          <a:bodyPr lIns="0" tIns="0" rIns="0" bIns="0" anchor="b" anchorCtr="0">
            <a:spAutoFit/>
          </a:bodyPr>
          <a:lstStyle>
            <a:lvl1pPr marL="162000" indent="-1620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251520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3523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573523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51520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5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0015"/>
            <a:ext cx="7886700" cy="28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CLASSIFICATION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672"/>
            <a:ext cx="9144000" cy="755175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algn="ctr"/>
            <a:endParaRPr lang="en-GB" sz="1275"/>
          </a:p>
        </p:txBody>
      </p:sp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36256" y="50535"/>
            <a:ext cx="6840000" cy="649007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1710" y="4375018"/>
            <a:ext cx="2057400" cy="21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8" y="169028"/>
            <a:ext cx="1619672" cy="4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699" r:id="rId3"/>
    <p:sldLayoutId id="2147483701" r:id="rId4"/>
    <p:sldLayoutId id="2147483706" r:id="rId5"/>
    <p:sldLayoutId id="2147483703" r:id="rId6"/>
    <p:sldLayoutId id="2147483710" r:id="rId7"/>
    <p:sldLayoutId id="2147483720" r:id="rId8"/>
    <p:sldLayoutId id="2147483719" r:id="rId9"/>
    <p:sldLayoutId id="2147483715" r:id="rId10"/>
    <p:sldLayoutId id="2147483716" r:id="rId11"/>
    <p:sldLayoutId id="2147483717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0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386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is/RequestDocIdent.aspx?doc_ident=1702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A4B81B2D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B_4C1BA4AF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sng" dirty="0">
                <a:solidFill>
                  <a:srgbClr val="003366"/>
                </a:solidFill>
                <a:effectLst/>
                <a:latin typeface="Arial" panose="020B0604020202020204" pitchFamily="34" charset="0"/>
                <a:hlinkClick r:id="rId3"/>
              </a:rPr>
              <a:t>DSTL/TR170295</a:t>
            </a:r>
            <a:endParaRPr lang="en-GB" dirty="0"/>
          </a:p>
          <a:p>
            <a:r>
              <a:rPr lang="en-GB" dirty="0"/>
              <a:t>Ethan Sykes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Introductory Nuclear Deterrence Wargame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1B9E31B6-D6C6-49C1-A3FF-92424ABC0897}" type="datetime1">
              <a:rPr lang="en-GB" smtClean="0"/>
              <a:t>04/07/2025</a:t>
            </a:fld>
            <a:r>
              <a:rPr lang="en-GB"/>
              <a:t>  </a:t>
            </a:r>
            <a:r>
              <a:rPr lang="en-GB" dirty="0">
                <a:solidFill>
                  <a:srgbClr val="CE2256"/>
                </a:solidFill>
              </a:rPr>
              <a:t>/  </a:t>
            </a:r>
            <a:r>
              <a:rPr lang="en-GB" dirty="0"/>
              <a:t>© Crown copyright  2025  Dstl</a:t>
            </a:r>
          </a:p>
        </p:txBody>
      </p:sp>
    </p:spTree>
    <p:extLst>
      <p:ext uri="{BB962C8B-B14F-4D97-AF65-F5344CB8AC3E}">
        <p14:creationId xmlns:p14="http://schemas.microsoft.com/office/powerpoint/2010/main" val="252900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B0FFE-B20F-B32C-2007-462120C06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4392487" cy="323938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Grey Turtle Island is a small uninhabited island midway between Green and Red and is claimed by both</a:t>
            </a:r>
          </a:p>
          <a:p>
            <a:r>
              <a:rPr lang="en-GB" dirty="0"/>
              <a:t>Green seceded from Red approximately 70 years ago and has maintained de facto independence ever since</a:t>
            </a:r>
          </a:p>
          <a:p>
            <a:r>
              <a:rPr lang="en-GB" dirty="0"/>
              <a:t>Red has never acknowledged this independence</a:t>
            </a:r>
          </a:p>
          <a:p>
            <a:r>
              <a:rPr lang="en-GB" dirty="0"/>
              <a:t>Blue is an off map democratic great power committed to the defence of Green but not necessarily through direct military involvement</a:t>
            </a:r>
          </a:p>
          <a:p>
            <a:r>
              <a:rPr lang="en-GB" dirty="0"/>
              <a:t>~50 of armed Red elements masquerading as environmental protestors land on Grey Turtle Island</a:t>
            </a:r>
          </a:p>
          <a:p>
            <a:r>
              <a:rPr lang="en-GB" dirty="0"/>
              <a:t>Green enforces a naval blockade which Red breaks through</a:t>
            </a:r>
          </a:p>
          <a:p>
            <a:r>
              <a:rPr lang="en-GB" dirty="0"/>
              <a:t>Green responds with kinetic strikes on Grey Turtle Island</a:t>
            </a:r>
          </a:p>
          <a:p>
            <a:r>
              <a:rPr lang="en-GB" dirty="0"/>
              <a:t>Red demands the deportation of those involved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A91E8-252B-9BAA-E218-735A92A6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8B05-AF6E-4E18-9557-325571EAF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08805-E020-9C71-BF71-049386971D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73D0CA-E1C7-2F22-1F87-851B622EB795}"/>
              </a:ext>
            </a:extLst>
          </p:cNvPr>
          <p:cNvGrpSpPr/>
          <p:nvPr/>
        </p:nvGrpSpPr>
        <p:grpSpPr>
          <a:xfrm>
            <a:off x="4751513" y="936321"/>
            <a:ext cx="4358482" cy="2693983"/>
            <a:chOff x="49290" y="833074"/>
            <a:chExt cx="6826966" cy="42197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CFB9B6-72C4-3B1F-D1FB-CC76634ED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0" y="833074"/>
              <a:ext cx="4666726" cy="420005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94DA78A-EBF5-9AD4-1B4D-0B9378CC96BE}"/>
                </a:ext>
              </a:extLst>
            </p:cNvPr>
            <p:cNvCxnSpPr/>
            <p:nvPr/>
          </p:nvCxnSpPr>
          <p:spPr>
            <a:xfrm>
              <a:off x="3131840" y="1270319"/>
              <a:ext cx="2664296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9016B7D-0C30-81AC-79C6-9E1A7DB5E92E}"/>
                </a:ext>
              </a:extLst>
            </p:cNvPr>
            <p:cNvCxnSpPr/>
            <p:nvPr/>
          </p:nvCxnSpPr>
          <p:spPr>
            <a:xfrm>
              <a:off x="4210605" y="3559767"/>
              <a:ext cx="2664296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E18E2F-FBE6-FCC0-E23C-4D26F63E5BC8}"/>
                </a:ext>
              </a:extLst>
            </p:cNvPr>
            <p:cNvCxnSpPr/>
            <p:nvPr/>
          </p:nvCxnSpPr>
          <p:spPr>
            <a:xfrm>
              <a:off x="3923928" y="4299942"/>
              <a:ext cx="2664296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0666AE-A106-A366-25CE-9166C2E3B8BE}"/>
                </a:ext>
              </a:extLst>
            </p:cNvPr>
            <p:cNvCxnSpPr>
              <a:cxnSpLocks/>
            </p:cNvCxnSpPr>
            <p:nvPr/>
          </p:nvCxnSpPr>
          <p:spPr>
            <a:xfrm>
              <a:off x="2992945" y="4828181"/>
              <a:ext cx="3559275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64B4ED-360C-BFDE-34A7-2A42923A3E1F}"/>
                </a:ext>
              </a:extLst>
            </p:cNvPr>
            <p:cNvSpPr/>
            <p:nvPr/>
          </p:nvSpPr>
          <p:spPr>
            <a:xfrm>
              <a:off x="5286958" y="1091399"/>
              <a:ext cx="1512168" cy="452143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BDB410-89E0-F9FD-184C-32E116B3AB69}"/>
                </a:ext>
              </a:extLst>
            </p:cNvPr>
            <p:cNvSpPr/>
            <p:nvPr/>
          </p:nvSpPr>
          <p:spPr>
            <a:xfrm>
              <a:off x="5346242" y="3333354"/>
              <a:ext cx="1512168" cy="452143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6CA20D-D4DC-6995-8850-64D276F58277}"/>
                </a:ext>
              </a:extLst>
            </p:cNvPr>
            <p:cNvSpPr/>
            <p:nvPr/>
          </p:nvSpPr>
          <p:spPr>
            <a:xfrm>
              <a:off x="5362733" y="4011910"/>
              <a:ext cx="1512168" cy="452143"/>
            </a:xfrm>
            <a:prstGeom prst="rect">
              <a:avLst/>
            </a:prstGeom>
            <a:solidFill>
              <a:srgbClr val="B4E61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Grey Turtle Island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751781-2278-9B90-80C7-A7F52D62864B}"/>
                </a:ext>
              </a:extLst>
            </p:cNvPr>
            <p:cNvSpPr/>
            <p:nvPr/>
          </p:nvSpPr>
          <p:spPr>
            <a:xfrm>
              <a:off x="5364088" y="4600687"/>
              <a:ext cx="1512168" cy="452143"/>
            </a:xfrm>
            <a:prstGeom prst="rect">
              <a:avLst/>
            </a:prstGeom>
            <a:solidFill>
              <a:srgbClr val="B4E61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Green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731671C-9990-7E7C-4A4F-0D5E9CAD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54" t="55259" r="3103" b="14702"/>
          <a:stretch/>
        </p:blipFill>
        <p:spPr>
          <a:xfrm>
            <a:off x="5199856" y="929933"/>
            <a:ext cx="3860898" cy="33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5BBFE-16E6-AFF2-7E51-B388F1C55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/>
          <a:lstStyle/>
          <a:p>
            <a:r>
              <a:rPr lang="en-GB" dirty="0"/>
              <a:t>To include the nuclear amendments we made a number of changes</a:t>
            </a:r>
          </a:p>
          <a:p>
            <a:pPr lvl="1"/>
            <a:r>
              <a:rPr lang="en-GB" dirty="0"/>
              <a:t>Addition of nuclear capabilities</a:t>
            </a:r>
          </a:p>
          <a:p>
            <a:pPr lvl="1"/>
            <a:r>
              <a:rPr lang="en-GB" dirty="0"/>
              <a:t>Addition of new strategic actions</a:t>
            </a:r>
          </a:p>
          <a:p>
            <a:pPr lvl="1"/>
            <a:r>
              <a:rPr lang="en-GB" dirty="0"/>
              <a:t>Amending of the battle aspect of the game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B6A9C-42CD-5176-2161-EB9A83E0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7A8A7-0C74-1F0D-117A-5E0C49394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509B-7BC3-471C-0FB7-4B158E9619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4994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7C703-C4A5-C88E-C2D9-C1A10C847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6120679" cy="3239389"/>
          </a:xfrm>
        </p:spPr>
        <p:txBody>
          <a:bodyPr>
            <a:normAutofit/>
          </a:bodyPr>
          <a:lstStyle/>
          <a:p>
            <a:r>
              <a:rPr lang="en-GB" dirty="0"/>
              <a:t>We ascribed a nuclear capability to each player</a:t>
            </a:r>
          </a:p>
          <a:p>
            <a:pPr lvl="1"/>
            <a:r>
              <a:rPr lang="en-GB" dirty="0"/>
              <a:t>Extensive nuclear arsenal</a:t>
            </a:r>
          </a:p>
          <a:p>
            <a:pPr lvl="1"/>
            <a:r>
              <a:rPr lang="en-GB" dirty="0"/>
              <a:t>Limited Strategic nuclear arsenal</a:t>
            </a:r>
          </a:p>
          <a:p>
            <a:pPr lvl="1"/>
            <a:r>
              <a:rPr lang="en-GB" dirty="0"/>
              <a:t>Nuclear sharing agreement – akin to Germany</a:t>
            </a:r>
          </a:p>
          <a:p>
            <a:pPr lvl="1"/>
            <a:r>
              <a:rPr lang="en-GB" dirty="0"/>
              <a:t>No nuclear weapons capability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76310A-47C6-A8B5-9EF2-99D1B640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Amendments – nuclear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13A9-6E28-9144-D051-A91BE8A08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6778E-57D3-7392-0EEC-EC97FD3288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210E3-7F45-B6B4-DE24-4D2BDE20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863301"/>
            <a:ext cx="2485611" cy="3390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98C44-A104-86B6-625B-BF39594BE067}"/>
              </a:ext>
            </a:extLst>
          </p:cNvPr>
          <p:cNvSpPr/>
          <p:nvPr/>
        </p:nvSpPr>
        <p:spPr>
          <a:xfrm>
            <a:off x="8100392" y="1984985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5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A4878F-2C04-3DC7-5519-8A9843AE1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>
            <a:normAutofit/>
          </a:bodyPr>
          <a:lstStyle/>
          <a:p>
            <a:r>
              <a:rPr lang="en-GB" dirty="0"/>
              <a:t>We also added a range of new actions that players could take depending on their nuclear capability</a:t>
            </a:r>
          </a:p>
          <a:p>
            <a:pPr lvl="1"/>
            <a:r>
              <a:rPr lang="en-GB" dirty="0"/>
              <a:t>Nuclear test detonation</a:t>
            </a:r>
          </a:p>
          <a:p>
            <a:pPr lvl="1"/>
            <a:r>
              <a:rPr lang="en-GB" dirty="0"/>
              <a:t>Demonstrative use</a:t>
            </a:r>
          </a:p>
          <a:p>
            <a:pPr lvl="1"/>
            <a:r>
              <a:rPr lang="en-GB" dirty="0"/>
              <a:t>Creation/ending of a nuclear sharing agreement</a:t>
            </a:r>
          </a:p>
          <a:p>
            <a:r>
              <a:rPr lang="en-GB" dirty="0"/>
              <a:t>Players could also take number of signalling actions while negotiating</a:t>
            </a:r>
          </a:p>
          <a:p>
            <a:pPr lvl="1"/>
            <a:r>
              <a:rPr lang="en-GB" dirty="0"/>
              <a:t>They could assert their nuclear readiness state</a:t>
            </a:r>
          </a:p>
          <a:p>
            <a:pPr lvl="1"/>
            <a:r>
              <a:rPr lang="en-GB" dirty="0"/>
              <a:t>Players could assert their decision and willingness to protect an ally from nuclear attack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3514D-94BA-4FD0-1338-53062661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Amendments – nuclear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66A3C-6A0D-41A3-2F2C-85393A5BA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2CE4-758B-0BC0-61F0-FF5AF55688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8800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5C267E-0C1F-4715-6238-30363D714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30716" cy="3239389"/>
          </a:xfrm>
        </p:spPr>
        <p:txBody>
          <a:bodyPr>
            <a:normAutofit/>
          </a:bodyPr>
          <a:lstStyle/>
          <a:p>
            <a:r>
              <a:rPr lang="en-GB" dirty="0"/>
              <a:t>Players also had to assert whether they were equipping their troops with protective CBRN gear</a:t>
            </a:r>
          </a:p>
          <a:p>
            <a:pPr lvl="1"/>
            <a:r>
              <a:rPr lang="en-GB" dirty="0"/>
              <a:t>Doing so protected against nuclear use, while impairing conventional effectiveness</a:t>
            </a:r>
          </a:p>
          <a:p>
            <a:r>
              <a:rPr lang="en-GB" dirty="0"/>
              <a:t>During the battle phase, players could use sub-strategic weapons to try and attain a tactical advantage</a:t>
            </a:r>
          </a:p>
          <a:p>
            <a:r>
              <a:rPr lang="en-GB" dirty="0"/>
              <a:t>Following this, players with strategic arsenals were asked if they wished to respond with strategic nuclear use which ended the game</a:t>
            </a:r>
          </a:p>
          <a:p>
            <a:r>
              <a:rPr lang="en-GB" dirty="0"/>
              <a:t>Players could also use sub-strategic weapons outside of combat against a conventional target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7DC89-489C-EED8-281C-7DF320F7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Amendments – sub-strategic nuclear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0AFC-CD57-9D46-729B-36AB24E8F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D8A1-C75D-D74A-93B9-3C805C204B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7501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A85A5C5-5AFF-98FF-B49A-ED79F68A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" y="832249"/>
            <a:ext cx="4293440" cy="430432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279B8F-8BDD-39C1-C8C0-6F9B1CB7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79F1-6177-6A97-D685-7A4B92AAF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F98C-167B-8F06-287A-FFB82D079B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24113A0-5667-8A33-0B84-521C9051778D}"/>
              </a:ext>
            </a:extLst>
          </p:cNvPr>
          <p:cNvSpPr/>
          <p:nvPr/>
        </p:nvSpPr>
        <p:spPr>
          <a:xfrm>
            <a:off x="539552" y="2870857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39FAC89-157A-2196-FE46-F8359205BA85}"/>
              </a:ext>
            </a:extLst>
          </p:cNvPr>
          <p:cNvSpPr/>
          <p:nvPr/>
        </p:nvSpPr>
        <p:spPr>
          <a:xfrm>
            <a:off x="3102023" y="3612061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6B8A591E-A886-DEB5-DC05-2617662A8D37}"/>
              </a:ext>
            </a:extLst>
          </p:cNvPr>
          <p:cNvSpPr/>
          <p:nvPr/>
        </p:nvSpPr>
        <p:spPr>
          <a:xfrm>
            <a:off x="1820541" y="2870857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0E453CE-9B20-CA32-7CFE-EE2FEF925B74}"/>
              </a:ext>
            </a:extLst>
          </p:cNvPr>
          <p:cNvSpPr/>
          <p:nvPr/>
        </p:nvSpPr>
        <p:spPr>
          <a:xfrm>
            <a:off x="2461589" y="3908793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D016CC36-7200-52CB-B134-B44EC084D6AB}"/>
              </a:ext>
            </a:extLst>
          </p:cNvPr>
          <p:cNvSpPr/>
          <p:nvPr/>
        </p:nvSpPr>
        <p:spPr>
          <a:xfrm>
            <a:off x="1180998" y="3164379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1F4227E8-A615-16E2-54D0-F5766C1D01FC}"/>
              </a:ext>
            </a:extLst>
          </p:cNvPr>
          <p:cNvSpPr/>
          <p:nvPr/>
        </p:nvSpPr>
        <p:spPr>
          <a:xfrm>
            <a:off x="3738855" y="2870857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BF4D3-EAD1-F39A-7D14-29257043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659" y="832249"/>
            <a:ext cx="4661022" cy="18835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63562D-0CC0-1AE4-22C9-83302482AC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28" t="8616"/>
          <a:stretch/>
        </p:blipFill>
        <p:spPr>
          <a:xfrm>
            <a:off x="4422276" y="2773560"/>
            <a:ext cx="1681200" cy="1936098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0DA59B85-A84A-F46C-5628-320DE2CB2C17}"/>
              </a:ext>
            </a:extLst>
          </p:cNvPr>
          <p:cNvSpPr/>
          <p:nvPr/>
        </p:nvSpPr>
        <p:spPr>
          <a:xfrm>
            <a:off x="539552" y="2571750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EB490AE3-1B1C-2AA0-9AE6-026134469E19}"/>
              </a:ext>
            </a:extLst>
          </p:cNvPr>
          <p:cNvSpPr/>
          <p:nvPr/>
        </p:nvSpPr>
        <p:spPr>
          <a:xfrm>
            <a:off x="3099483" y="3310935"/>
            <a:ext cx="144016" cy="144016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8524B-9C82-B783-3CF7-5EA176B4D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Summary of games</a:t>
            </a:r>
          </a:p>
          <a:p>
            <a:pPr lvl="1"/>
            <a:r>
              <a:rPr lang="en-GB" dirty="0"/>
              <a:t>Game 1</a:t>
            </a:r>
          </a:p>
          <a:p>
            <a:pPr lvl="2"/>
            <a:r>
              <a:rPr lang="en-GB" dirty="0"/>
              <a:t>The game steadily escalated and culminated with Red nuclear use to capture the contested island</a:t>
            </a:r>
          </a:p>
          <a:p>
            <a:pPr lvl="2"/>
            <a:r>
              <a:rPr lang="en-GB" dirty="0"/>
              <a:t>This was motivated by Red’s belief success could not otherwise be guaranteed</a:t>
            </a:r>
          </a:p>
          <a:p>
            <a:pPr lvl="1"/>
            <a:r>
              <a:rPr lang="en-GB" dirty="0"/>
              <a:t>Game 2</a:t>
            </a:r>
          </a:p>
          <a:p>
            <a:pPr lvl="2"/>
            <a:r>
              <a:rPr lang="en-GB" dirty="0"/>
              <a:t>Red focused on invading the island as quickly as possible, but avoided nuclear use as it was unnecessary</a:t>
            </a:r>
          </a:p>
          <a:p>
            <a:pPr lvl="2"/>
            <a:r>
              <a:rPr lang="en-GB" dirty="0"/>
              <a:t>Blue was equally unwilling to use nuclear weapons due to it being too costly to do so, and conventional means were deemed sufficient</a:t>
            </a:r>
          </a:p>
          <a:p>
            <a:r>
              <a:rPr lang="en-GB" dirty="0"/>
              <a:t>Theory application</a:t>
            </a:r>
          </a:p>
          <a:p>
            <a:pPr lvl="1"/>
            <a:r>
              <a:rPr lang="en-GB" dirty="0"/>
              <a:t>In games 1 and 2 behaviour was akin to that described in Herman Kahn’s escalation ladder</a:t>
            </a:r>
          </a:p>
          <a:p>
            <a:pPr lvl="2"/>
            <a:r>
              <a:rPr lang="en-GB" dirty="0"/>
              <a:t>Herman Kahn postulated that actors have 44 graduated steps between peace and nuclear war</a:t>
            </a:r>
          </a:p>
          <a:p>
            <a:pPr lvl="1"/>
            <a:r>
              <a:rPr lang="en-GB" dirty="0"/>
              <a:t>This is because the Red player identified the level of escalation they needed to achieve their goal and acted accordingly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574D4-88D0-C471-2F88-E7038174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Games 1 and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42C87-9430-D458-0511-254F11B68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31B2-5755-4CB5-588A-8A7BABAF07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84710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D9300-A0F9-1C33-813A-2A3FAA268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Summary of game 3</a:t>
            </a:r>
          </a:p>
          <a:p>
            <a:pPr lvl="1"/>
            <a:r>
              <a:rPr lang="en-GB" dirty="0"/>
              <a:t>Early in the game a test nuclear detonation was conducted</a:t>
            </a:r>
          </a:p>
          <a:p>
            <a:pPr lvl="1"/>
            <a:r>
              <a:rPr lang="en-GB" dirty="0"/>
              <a:t>Players then realised the threat of mutually undesirable escalation and resolved the crisis by peaceful dialogue</a:t>
            </a:r>
          </a:p>
          <a:p>
            <a:r>
              <a:rPr lang="en-GB" dirty="0"/>
              <a:t>Application of theory</a:t>
            </a:r>
          </a:p>
          <a:p>
            <a:pPr lvl="1"/>
            <a:r>
              <a:rPr lang="en-GB" dirty="0"/>
              <a:t>Bargaining theory argues states seek to avoid conflict but benefit from easy victories where they can and avoid high costs of not acting</a:t>
            </a:r>
          </a:p>
          <a:p>
            <a:pPr lvl="2"/>
            <a:r>
              <a:rPr lang="en-GB" dirty="0"/>
              <a:t>For this reason they seek to demonstrate credible threats to each other's security</a:t>
            </a:r>
          </a:p>
          <a:p>
            <a:pPr lvl="1"/>
            <a:r>
              <a:rPr lang="en-GB" dirty="0"/>
              <a:t>Similarly, decision theory argues nuclear war is so costly no leader would ever contemplate it</a:t>
            </a:r>
          </a:p>
          <a:p>
            <a:pPr lvl="2"/>
            <a:r>
              <a:rPr lang="en-GB" dirty="0"/>
              <a:t>As a result, it argues international crises are a way of exhibiting and measuring power with states facing the challenge of convincing others they will not surrender if challenged</a:t>
            </a:r>
          </a:p>
          <a:p>
            <a:pPr lvl="1"/>
            <a:r>
              <a:rPr lang="en-GB" dirty="0"/>
              <a:t>The early nuclear test detonation in game 3 can be seen as both a demonstration of a credible capability, and a statement of determination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D1F3A-57C0-8B66-2518-26119A72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game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6662-1355-70C4-9B3F-C41349FC7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50DBD-5E82-0C47-C301-17C6FE4527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635290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C532D2-3160-7FDD-642F-0EDE357C2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/>
          <a:lstStyle/>
          <a:p>
            <a:r>
              <a:rPr lang="en-GB" dirty="0"/>
              <a:t>What does the variation in game play tell us:</a:t>
            </a:r>
          </a:p>
          <a:p>
            <a:pPr lvl="1"/>
            <a:r>
              <a:rPr lang="en-GB" dirty="0"/>
              <a:t>There is enough flexibility built into the game</a:t>
            </a:r>
          </a:p>
          <a:p>
            <a:pPr lvl="1"/>
            <a:r>
              <a:rPr lang="en-GB" dirty="0"/>
              <a:t>Different players can take different assumptions from the same context</a:t>
            </a:r>
          </a:p>
          <a:p>
            <a:pPr lvl="1"/>
            <a:r>
              <a:rPr lang="en-GB" dirty="0"/>
              <a:t>The dynamics of a player group matter</a:t>
            </a:r>
          </a:p>
          <a:p>
            <a:r>
              <a:rPr lang="en-GB" dirty="0"/>
              <a:t>What do we plan to do next:</a:t>
            </a:r>
          </a:p>
          <a:p>
            <a:pPr lvl="1"/>
            <a:r>
              <a:rPr lang="en-GB" dirty="0"/>
              <a:t>Run more games and pass on this capability to RUSI</a:t>
            </a:r>
          </a:p>
          <a:p>
            <a:pPr lvl="1"/>
            <a:r>
              <a:rPr lang="en-GB" dirty="0"/>
              <a:t>Deliver more sophisticated games to a closed audience</a:t>
            </a:r>
          </a:p>
          <a:p>
            <a:pPr lvl="1"/>
            <a:r>
              <a:rPr lang="en-GB" dirty="0"/>
              <a:t>Continue investing in our classified games capability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9DE78-8CCC-83E5-B778-E81DE00C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F224-444F-A614-D936-D33B02870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AB16-61E3-6EA1-7AB1-BF1529AF3C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768800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32D0E-73C1-306B-BB24-19821B4569FC}"/>
              </a:ext>
            </a:extLst>
          </p:cNvPr>
          <p:cNvSpPr/>
          <p:nvPr/>
        </p:nvSpPr>
        <p:spPr>
          <a:xfrm>
            <a:off x="1694" y="4821767"/>
            <a:ext cx="311348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© Crown copyright (2025), Dstl</a:t>
            </a:r>
          </a:p>
        </p:txBody>
      </p:sp>
    </p:spTree>
    <p:extLst>
      <p:ext uri="{BB962C8B-B14F-4D97-AF65-F5344CB8AC3E}">
        <p14:creationId xmlns:p14="http://schemas.microsoft.com/office/powerpoint/2010/main" val="10884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4BEF9-37F7-782B-82E5-AC2251D1B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5400599" cy="3239389"/>
          </a:xfrm>
        </p:spPr>
        <p:txBody>
          <a:bodyPr>
            <a:normAutofit/>
          </a:bodyPr>
          <a:lstStyle/>
          <a:p>
            <a:r>
              <a:rPr lang="en-GB" dirty="0"/>
              <a:t>The Strategic Defence Review sets out how delivering the UK’s deterrent is a national endeavour</a:t>
            </a:r>
          </a:p>
          <a:p>
            <a:r>
              <a:rPr lang="en-GB" dirty="0"/>
              <a:t>This necessitates engagement with the public to convey the importance of the UK’s deterrence policy</a:t>
            </a:r>
          </a:p>
          <a:p>
            <a:r>
              <a:rPr lang="en-GB" dirty="0"/>
              <a:t>In essence it requires raising the nuclear IQ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7F439-C096-1FC8-71F5-58C52BD0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A8BD-FCAA-945B-E5BB-8D5E6DEB7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6476-7C94-549D-12AD-70AC6E6A33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E20F9-6F68-E8AB-B8DE-9C3ECFCE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187" y="772520"/>
            <a:ext cx="2534923" cy="36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hotograph of a satelite dish" title="Groundstation at Portsdown We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4" y="1563638"/>
            <a:ext cx="3536441" cy="27982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/>
              <a:t>Click on the picture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/>
              <a:t>Right click to show the options menu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/>
              <a:t>Choose Size and Position…</a:t>
            </a:r>
          </a:p>
          <a:p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200"/>
              <a:t>The Format Picture panel will appear to the right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GB" sz="1200"/>
              <a:t>Select the Size &amp; Properties 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GB" sz="1200"/>
              <a:t>In the Alt Text section, add an appropriate description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Instructions - Adding Alt Text to Images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pic>
        <p:nvPicPr>
          <p:cNvPr id="6" name="Picture 5" descr="This image shows where to add alt text." title="Screenshot of Format Picture pa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47" y="1994742"/>
            <a:ext cx="1713473" cy="2218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13" y="1955993"/>
            <a:ext cx="1338855" cy="2472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1815" y="4813670"/>
            <a:ext cx="3195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(Delete this page from your presentation)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9993" r="19197" b="20328"/>
          <a:stretch/>
        </p:blipFill>
        <p:spPr>
          <a:xfrm>
            <a:off x="7002836" y="1403985"/>
            <a:ext cx="230894" cy="2057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58402" y="27515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1062" y="1955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6006" y="39610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0857" y="19355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8026" y="2094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47219" y="33273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9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463" y="946342"/>
            <a:ext cx="4645008" cy="34246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00037" indent="-342900">
              <a:buFont typeface="+mj-lt"/>
              <a:buAutoNum type="arabicPeriod"/>
            </a:pPr>
            <a:r>
              <a:rPr lang="en-GB" sz="1200" dirty="0"/>
              <a:t>Select the </a:t>
            </a:r>
            <a:r>
              <a:rPr lang="en-GB" sz="1200" b="1" dirty="0"/>
              <a:t>Insert</a:t>
            </a:r>
            <a:r>
              <a:rPr lang="en-GB" sz="1200" dirty="0"/>
              <a:t> tab from the Ribbon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Click </a:t>
            </a:r>
            <a:r>
              <a:rPr lang="en-GB" sz="1200" b="1" dirty="0"/>
              <a:t>Header &amp; Footer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In the </a:t>
            </a:r>
            <a:r>
              <a:rPr lang="en-GB" sz="1200" b="1" dirty="0"/>
              <a:t>Footer</a:t>
            </a:r>
            <a:r>
              <a:rPr lang="en-GB" sz="1200" dirty="0"/>
              <a:t>, change CLASSIFICATION to the appropriate classification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Click </a:t>
            </a:r>
            <a:r>
              <a:rPr lang="en-GB" sz="1200" b="1" dirty="0"/>
              <a:t>Apply</a:t>
            </a:r>
            <a:r>
              <a:rPr lang="en-GB" sz="1200" dirty="0"/>
              <a:t> to change the classification of the current slide or </a:t>
            </a:r>
            <a:r>
              <a:rPr lang="en-GB" sz="1200" b="1" dirty="0"/>
              <a:t>Apply to All </a:t>
            </a:r>
            <a:r>
              <a:rPr lang="en-GB" sz="1200" dirty="0"/>
              <a:t>to change the classification of all slides</a:t>
            </a:r>
            <a:endParaRPr lang="en-GB" sz="1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- Changing the classification of slides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1815" y="4813670"/>
            <a:ext cx="3195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(Delete this page from your presentation)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7288" y="9087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6416" y="1151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3199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9958" y="38357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0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00037" indent="-342900">
              <a:buFont typeface="+mj-lt"/>
              <a:buAutoNum type="arabicPeriod"/>
            </a:pPr>
            <a:r>
              <a:rPr lang="en-GB" sz="1200" dirty="0"/>
              <a:t>Select the </a:t>
            </a:r>
            <a:r>
              <a:rPr lang="en-GB" sz="1200" b="1" dirty="0"/>
              <a:t>Insert</a:t>
            </a:r>
            <a:r>
              <a:rPr lang="en-GB" sz="1200" dirty="0"/>
              <a:t> tab from the Ribbon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Click </a:t>
            </a:r>
            <a:r>
              <a:rPr lang="en-GB" sz="1200" b="1" dirty="0"/>
              <a:t>Header &amp; Footer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Tick the box next to Slide number</a:t>
            </a:r>
          </a:p>
          <a:p>
            <a:pPr marL="300037" indent="-342900">
              <a:buFont typeface="+mj-lt"/>
              <a:buAutoNum type="arabicPeriod"/>
            </a:pPr>
            <a:r>
              <a:rPr lang="en-GB" sz="1200" dirty="0"/>
              <a:t>Click </a:t>
            </a:r>
            <a:r>
              <a:rPr lang="en-GB" sz="1200" b="1" dirty="0"/>
              <a:t>Apply</a:t>
            </a:r>
            <a:r>
              <a:rPr lang="en-GB" sz="1200" dirty="0"/>
              <a:t> to add the slide number to the current slide or </a:t>
            </a:r>
            <a:r>
              <a:rPr lang="en-GB" sz="1200" b="1" dirty="0"/>
              <a:t>Apply to All </a:t>
            </a:r>
            <a:r>
              <a:rPr lang="en-GB" sz="1200" dirty="0"/>
              <a:t>to add the slide number to all slides</a:t>
            </a:r>
            <a:endParaRPr lang="en-GB" sz="1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- Adding </a:t>
            </a:r>
            <a:r>
              <a:rPr lang="en-GB"/>
              <a:t>slide numbers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1815" y="4813670"/>
            <a:ext cx="3195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(Delete this page from your presentation)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73032"/>
            <a:ext cx="4382245" cy="3432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7288" y="9087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1152" y="11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7328" y="31099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9958" y="38357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GB" sz="1800" b="1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2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A5A6C-1E55-9E24-3F7A-300430DED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/>
          <a:lstStyle/>
          <a:p>
            <a:r>
              <a:rPr lang="en-GB" dirty="0"/>
              <a:t>PONI draws together a diverse community with a range of experiences from civil society and non-government backgrounds</a:t>
            </a:r>
          </a:p>
          <a:p>
            <a:r>
              <a:rPr lang="en-GB" dirty="0"/>
              <a:t>PONI provides knowledge and skills development opportunities to its members</a:t>
            </a:r>
          </a:p>
          <a:p>
            <a:r>
              <a:rPr lang="en-GB" dirty="0"/>
              <a:t>PONI offers a range of platforms for emerging nuclear specialists to expose their skills to broader audiences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3C20D-150E-7D4D-06CF-D6CFA1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RUSI Project on Nuclear Issues (PONI)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769FA-5EB4-630C-80A3-655CE657F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5954-AAA0-FBA9-4787-313419C071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63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7ECC3-9078-7B03-2BB1-2578312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2" y="1131591"/>
            <a:ext cx="8630716" cy="3239389"/>
          </a:xfrm>
        </p:spPr>
        <p:txBody>
          <a:bodyPr>
            <a:normAutofit/>
          </a:bodyPr>
          <a:lstStyle/>
          <a:p>
            <a:r>
              <a:rPr lang="en-GB" dirty="0"/>
              <a:t>The aim of this collaboration event was to:</a:t>
            </a:r>
          </a:p>
          <a:p>
            <a:pPr lvl="1"/>
            <a:r>
              <a:rPr lang="en-GB" dirty="0"/>
              <a:t>Illustrate how nuclear deterrence can be represented in an accessible manner</a:t>
            </a:r>
          </a:p>
          <a:p>
            <a:pPr lvl="1"/>
            <a:r>
              <a:rPr lang="en-GB" dirty="0"/>
              <a:t>Demonstrate the challenges facing decision makers in a nuclear crisis</a:t>
            </a:r>
          </a:p>
          <a:p>
            <a:pPr lvl="1"/>
            <a:r>
              <a:rPr lang="en-GB" dirty="0"/>
              <a:t>Produce escalation pathways which could be analysed and compared to theories of escalation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98EB4-E666-1077-4420-5FDF57D0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the aim?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9C1-DFCF-71D4-204F-69C0862C6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5EFB-5B1F-22E0-B6E5-371D9F1753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31787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A3B76-4121-84F4-A3A3-8707C9AB8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52" y="831873"/>
            <a:ext cx="4552745" cy="34279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3CC42-BA3C-2783-F42E-3F6DE443A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843558"/>
            <a:ext cx="4032447" cy="411614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needed an experiential game with:</a:t>
            </a:r>
          </a:p>
          <a:p>
            <a:pPr lvl="1"/>
            <a:r>
              <a:rPr lang="en-GB" dirty="0"/>
              <a:t>A sufficiently simple ruleset to ensure focus and maintain accessibility</a:t>
            </a:r>
          </a:p>
          <a:p>
            <a:pPr lvl="1"/>
            <a:r>
              <a:rPr lang="en-GB" dirty="0"/>
              <a:t>Representation of nuclear deterrence</a:t>
            </a:r>
          </a:p>
          <a:p>
            <a:r>
              <a:rPr lang="en-GB" dirty="0"/>
              <a:t>The Defence Science Technology Laboratory has a range of games which can be used to address similar questions</a:t>
            </a:r>
          </a:p>
          <a:p>
            <a:r>
              <a:rPr lang="en-GB" dirty="0"/>
              <a:t>However many of these require significant expertise, or are ran in a classified environments</a:t>
            </a:r>
          </a:p>
          <a:p>
            <a:r>
              <a:rPr lang="en-GB" dirty="0"/>
              <a:t>Attendees from across government, industry, academia, military, and think tanks</a:t>
            </a:r>
          </a:p>
          <a:p>
            <a:r>
              <a:rPr lang="en-GB" b="1" dirty="0"/>
              <a:t>Contested</a:t>
            </a:r>
            <a:r>
              <a:rPr lang="en-GB" dirty="0"/>
              <a:t> was developed as a game that could be played by stakeholders without gaming experts present</a:t>
            </a:r>
          </a:p>
          <a:p>
            <a:pPr lvl="1"/>
            <a:r>
              <a:rPr lang="en-GB" dirty="0"/>
              <a:t>This required an accessible and simple game</a:t>
            </a:r>
          </a:p>
          <a:p>
            <a:pPr lvl="1"/>
            <a:r>
              <a:rPr lang="en-GB" b="1" dirty="0"/>
              <a:t>Contested</a:t>
            </a:r>
            <a:r>
              <a:rPr lang="en-GB" dirty="0"/>
              <a:t> has been delivered to: MOD, FCDO, Cabinet Office, GCHQ, and Kings College London</a:t>
            </a:r>
          </a:p>
          <a:p>
            <a:r>
              <a:rPr lang="en-GB" b="1" dirty="0"/>
              <a:t>Contested</a:t>
            </a:r>
            <a:r>
              <a:rPr lang="en-GB" dirty="0"/>
              <a:t> fits the first requirement but not the second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B8C47-7CDD-5A5A-FF70-81556178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we do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CD3C5-DC7B-FC87-16C9-F31D5B08D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5655-CB76-6417-9E56-180AB59939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4857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7AAE67-E8AA-A9EB-B896-C2DA5FC18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8627589" cy="3239389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Contested</a:t>
            </a:r>
            <a:r>
              <a:rPr lang="en-GB" dirty="0"/>
              <a:t> is a game based on conversation with dice rolls to determine outcomes</a:t>
            </a:r>
          </a:p>
          <a:p>
            <a:r>
              <a:rPr lang="en-GB" dirty="0"/>
              <a:t>Players have a range of trackers which detail their relative capabilities</a:t>
            </a:r>
          </a:p>
          <a:p>
            <a:r>
              <a:rPr lang="en-GB" dirty="0"/>
              <a:t>They also have a range of objectives and a list of actions</a:t>
            </a:r>
          </a:p>
          <a:p>
            <a:r>
              <a:rPr lang="en-GB" dirty="0"/>
              <a:t>Players consider the board and plan their actions before negotiating</a:t>
            </a:r>
          </a:p>
          <a:p>
            <a:r>
              <a:rPr lang="en-GB" dirty="0"/>
              <a:t>Players are asked to select a number of actions</a:t>
            </a:r>
          </a:p>
          <a:p>
            <a:r>
              <a:rPr lang="en-GB" dirty="0"/>
              <a:t>These actions are then adjudicated with the help of a dice roll</a:t>
            </a:r>
          </a:p>
          <a:p>
            <a:r>
              <a:rPr lang="en-GB" dirty="0"/>
              <a:t>Players then can battle with any adjacent units</a:t>
            </a:r>
          </a:p>
          <a:p>
            <a:r>
              <a:rPr lang="en-GB" dirty="0"/>
              <a:t>Players can then move their units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6770D-4FF0-A835-5826-9AA3D81A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Original </a:t>
            </a:r>
            <a:r>
              <a:rPr lang="en-GB" b="1" dirty="0"/>
              <a:t>Contested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AD7B-8210-2BCF-6B87-6CF3EE6FE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0505-AC7C-1A85-A6EE-ED7776649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844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4934E-BF03-F294-BDC3-D31B7FE2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21459"/>
          <a:stretch/>
        </p:blipFill>
        <p:spPr>
          <a:xfrm>
            <a:off x="179512" y="794772"/>
            <a:ext cx="6336704" cy="42866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470DE1-119E-D370-816D-F1606F97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Original Contested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BE63-A32F-A92A-5715-8721936DA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5EA4-8386-7B3F-278A-C10FA1C2A3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6282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8FD93E-2902-F00B-85B1-9F78E7688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55" y="851563"/>
            <a:ext cx="4145414" cy="41604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279B8F-8BDD-39C1-C8C0-6F9B1CB7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79F1-6177-6A97-D685-7A4B92AAF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F98C-167B-8F06-287A-FFB82D079B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24113A0-5667-8A33-0B84-521C9051778D}"/>
              </a:ext>
            </a:extLst>
          </p:cNvPr>
          <p:cNvSpPr/>
          <p:nvPr/>
        </p:nvSpPr>
        <p:spPr>
          <a:xfrm>
            <a:off x="509892" y="2936515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39FAC89-157A-2196-FE46-F8359205BA85}"/>
              </a:ext>
            </a:extLst>
          </p:cNvPr>
          <p:cNvSpPr/>
          <p:nvPr/>
        </p:nvSpPr>
        <p:spPr>
          <a:xfrm>
            <a:off x="3028082" y="3818934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6B8A591E-A886-DEB5-DC05-2617662A8D37}"/>
              </a:ext>
            </a:extLst>
          </p:cNvPr>
          <p:cNvSpPr/>
          <p:nvPr/>
        </p:nvSpPr>
        <p:spPr>
          <a:xfrm>
            <a:off x="1770038" y="2930133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0E453CE-9B20-CA32-7CFE-EE2FEF925B74}"/>
              </a:ext>
            </a:extLst>
          </p:cNvPr>
          <p:cNvSpPr/>
          <p:nvPr/>
        </p:nvSpPr>
        <p:spPr>
          <a:xfrm>
            <a:off x="2400496" y="4246985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D016CC36-7200-52CB-B134-B44EC084D6AB}"/>
              </a:ext>
            </a:extLst>
          </p:cNvPr>
          <p:cNvSpPr/>
          <p:nvPr/>
        </p:nvSpPr>
        <p:spPr>
          <a:xfrm>
            <a:off x="1136452" y="3662320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1F4227E8-A615-16E2-54D0-F5766C1D01FC}"/>
              </a:ext>
            </a:extLst>
          </p:cNvPr>
          <p:cNvSpPr/>
          <p:nvPr/>
        </p:nvSpPr>
        <p:spPr>
          <a:xfrm>
            <a:off x="3660497" y="2930165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6E6FF5-4BC7-7CCC-F350-3CB0C1DAF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05" y="843557"/>
            <a:ext cx="4785249" cy="1518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442C64-63FE-EE42-FF53-6E632CEF5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0" t="9775" r="6699" b="2297"/>
          <a:stretch/>
        </p:blipFill>
        <p:spPr>
          <a:xfrm>
            <a:off x="4324926" y="2601334"/>
            <a:ext cx="1679681" cy="1943017"/>
          </a:xfrm>
          <a:prstGeom prst="rect">
            <a:avLst/>
          </a:prstGeom>
        </p:spPr>
      </p:pic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35F42E1B-4114-18A6-172F-60FA290AE459}"/>
              </a:ext>
            </a:extLst>
          </p:cNvPr>
          <p:cNvSpPr/>
          <p:nvPr/>
        </p:nvSpPr>
        <p:spPr>
          <a:xfrm>
            <a:off x="3656558" y="3088283"/>
            <a:ext cx="144016" cy="144016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79B8F-8BDD-39C1-C8C0-6F9B1CB7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79F1-6177-6A97-D685-7A4B92AAF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F98C-167B-8F06-287A-FFB82D079B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173564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tl PowerPoint Template_1.4" id="{E5162BD4-78D4-42E5-8052-817B5131E102}" vid="{14B13844-AFA9-4864-BE36-FFE4695BF7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14178-5CE3-446A-84AA-179B8D75D5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7EDCB0-008E-401E-B872-986C9240FAA5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45fef5f-20ce-4a01-844f-e62606f2138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A6C6CF-121F-4AF3-89D4-5CB6C592858A}"/>
</file>

<file path=customXml/itemProps4.xml><?xml version="1.0" encoding="utf-8"?>
<ds:datastoreItem xmlns:ds="http://schemas.openxmlformats.org/officeDocument/2006/customXml" ds:itemID="{8C3A1156-0767-485D-AE32-7BABD3E376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Dstl PowerPoint Template_1.4</Template>
  <TotalTime>1539</TotalTime>
  <Words>1442</Words>
  <Application>Microsoft Office PowerPoint</Application>
  <PresentationFormat>On-screen Show (16:9)</PresentationFormat>
  <Paragraphs>233</Paragraphs>
  <Slides>22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Custom Design</vt:lpstr>
      <vt:lpstr>An Introductory Nuclear Deterrence Wargame</vt:lpstr>
      <vt:lpstr>The challenge</vt:lpstr>
      <vt:lpstr>RUSI Project on Nuclear Issues (PONI)</vt:lpstr>
      <vt:lpstr>What was the aim?</vt:lpstr>
      <vt:lpstr>How did we do this?</vt:lpstr>
      <vt:lpstr>Original Contested</vt:lpstr>
      <vt:lpstr>Original Contested</vt:lpstr>
      <vt:lpstr>Example turn</vt:lpstr>
      <vt:lpstr>Example turn</vt:lpstr>
      <vt:lpstr>Scenario</vt:lpstr>
      <vt:lpstr>Amendments</vt:lpstr>
      <vt:lpstr>Amendments – nuclear capabilities</vt:lpstr>
      <vt:lpstr>Amendments – nuclear actions</vt:lpstr>
      <vt:lpstr>Amendments – sub-strategic nuclear use</vt:lpstr>
      <vt:lpstr>Example turn</vt:lpstr>
      <vt:lpstr>Games 1 and 2</vt:lpstr>
      <vt:lpstr>Summary of game 3</vt:lpstr>
      <vt:lpstr>Evaluation</vt:lpstr>
      <vt:lpstr>PowerPoint Presentation</vt:lpstr>
      <vt:lpstr>Instructions - Adding Alt Text to Images</vt:lpstr>
      <vt:lpstr>Instructions - Changing the classification of slides</vt:lpstr>
      <vt:lpstr>Instructions - Adding slide numbers</vt:lpstr>
    </vt:vector>
  </TitlesOfParts>
  <Company>Dstl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Nuclear Deterrence Wargaming</dc:title>
  <dc:creator>Ethan Sykes</dc:creator>
  <cp:lastModifiedBy>Ethan Sykes</cp:lastModifiedBy>
  <cp:revision>25</cp:revision>
  <cp:lastPrinted>2019-07-09T10:44:40Z</cp:lastPrinted>
  <dcterms:created xsi:type="dcterms:W3CDTF">2025-06-03T14:53:12Z</dcterms:created>
  <dcterms:modified xsi:type="dcterms:W3CDTF">2025-07-04T11:33:22Z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0x010100ABBDAA9966015A40A7AE0B1B930734A5</vt:lpwstr>
  </property>
  <property fmtid="{D5CDD505-2E9C-101B-9397-08002B2CF9AE}" pid="3" name="_dlc_DocIdItemGuid">
    <vt:lpwstr>5f2c302a-6fb2-4683-9a10-124abc0f9280</vt:lpwstr>
  </property>
  <property fmtid="{D5CDD505-2E9C-101B-9397-08002B2CF9AE}" pid="4" name="MSIP_Label_b0140c2a-7195-4538-b29d-0802498180ca_Enabled">
    <vt:lpwstr>true</vt:lpwstr>
  </property>
  <property fmtid="{D5CDD505-2E9C-101B-9397-08002B2CF9AE}" pid="5" name="MSIP_Label_b0140c2a-7195-4538-b29d-0802498180ca_SetDate">
    <vt:lpwstr>2025-06-03T15:38:55Z</vt:lpwstr>
  </property>
  <property fmtid="{D5CDD505-2E9C-101B-9397-08002B2CF9AE}" pid="6" name="MSIP_Label_b0140c2a-7195-4538-b29d-0802498180ca_Method">
    <vt:lpwstr>Privileged</vt:lpwstr>
  </property>
  <property fmtid="{D5CDD505-2E9C-101B-9397-08002B2CF9AE}" pid="7" name="MSIP_Label_b0140c2a-7195-4538-b29d-0802498180ca_Name">
    <vt:lpwstr>O</vt:lpwstr>
  </property>
  <property fmtid="{D5CDD505-2E9C-101B-9397-08002B2CF9AE}" pid="8" name="MSIP_Label_b0140c2a-7195-4538-b29d-0802498180ca_SiteId">
    <vt:lpwstr>46c7b800-8aa6-4143-a299-3de8679a6ef7</vt:lpwstr>
  </property>
  <property fmtid="{D5CDD505-2E9C-101B-9397-08002B2CF9AE}" pid="9" name="MSIP_Label_b0140c2a-7195-4538-b29d-0802498180ca_ActionId">
    <vt:lpwstr>7e159199-3b34-4a66-9765-473bed92c2b1</vt:lpwstr>
  </property>
  <property fmtid="{D5CDD505-2E9C-101B-9397-08002B2CF9AE}" pid="10" name="MSIP_Label_b0140c2a-7195-4538-b29d-0802498180ca_ContentBits">
    <vt:lpwstr>0</vt:lpwstr>
  </property>
</Properties>
</file>